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130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l-PL" smtClean="0"/>
              <a:t>13.02.2017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l-PL" smtClean="0"/>
              <a:t>13.02.2017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d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niebo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6" name="wod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od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Prostokąt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iebo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0" name="Tytu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iebo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l-PL" dirty="0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l-PL" smtClean="0"/>
              <a:t>13.02.2017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iebo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l-PL" dirty="0"/>
          </a:p>
        </p:txBody>
      </p:sp>
      <p:sp>
        <p:nvSpPr>
          <p:cNvPr id="8" name="wod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9" name="wod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od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l-PL" smtClean="0"/>
              <a:pPr/>
              <a:t>13.02.2017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2819400" y="1166843"/>
            <a:ext cx="71954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600" b="1" dirty="0"/>
              <a:t>Konflikty            </a:t>
            </a:r>
          </a:p>
          <a:p>
            <a:r>
              <a:rPr lang="pl-PL" sz="9600" b="1" dirty="0"/>
              <a:t>w rodzinie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25911" y="304185"/>
            <a:ext cx="1120946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l-PL" sz="20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Rodzaje konfliktów (wg </a:t>
            </a:r>
            <a:r>
              <a:rPr lang="pl-PL" sz="2000" b="1" u="sng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Wallera</a:t>
            </a:r>
            <a:r>
              <a:rPr lang="pl-PL" sz="20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):</a:t>
            </a:r>
            <a:endParaRPr lang="pl-PL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pl-PL" sz="3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konflikt integrujący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pl-PL" sz="30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przedmiot sporu dotyczy konkretnych faktów, zadawane ciosy nigdy nie urażają godności drugiej osoby.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Zaangażowanie w rozwiązanie konfliktu jest wzajemne i aktywne. Komunikacja jest jasna i przejrzysta. Wynikiem tych konfliktów jest całkowite oczyszczenie, wzrost poczucia bliskości, zaufanie, wybaczenie.</a:t>
            </a:r>
          </a:p>
        </p:txBody>
      </p:sp>
      <p:sp>
        <p:nvSpPr>
          <p:cNvPr id="3" name="Prostokąt 2"/>
          <p:cNvSpPr/>
          <p:nvPr/>
        </p:nvSpPr>
        <p:spPr>
          <a:xfrm>
            <a:off x="118334" y="3842754"/>
            <a:ext cx="1199477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konflikt dezintegrujący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pl-PL" sz="30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dotyczy przypuszczeń, domysłów. Partnerzy ranią się nawzajem, nie są szczerzy.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Zaangażowanie w konflikt często nie jest dwustronne. Konflikt ten budzi napięcie, rozdrażnienie, poczucie bezsilności. W ich wyniku ludzie oddalają się od siebie z poczuciem krzywdy, żalu, lęku. Czują się niezrozumiani</a:t>
            </a:r>
            <a:endParaRPr lang="pl-PL" sz="3000" dirty="0"/>
          </a:p>
        </p:txBody>
      </p:sp>
    </p:spTree>
    <p:extLst>
      <p:ext uri="{BB962C8B-B14F-4D97-AF65-F5344CB8AC3E}">
        <p14:creationId xmlns:p14="http://schemas.microsoft.com/office/powerpoint/2010/main" val="92074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25910" y="351265"/>
            <a:ext cx="11833412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pl-PL" sz="3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Częstotliwość występowania konfliktów oraz zakres                i sposób ich rozwiązywania ma wpływ na poczucie szczęścia w rodzinie. Konflikty występują rzadziej                    w rodzinach szczęśliwych, nie są one ostre a ich rozwiązywanie przyczynia się do psychicznej integracji rodziny. Natomiast w rodzinach, które określają się jako nieszczęśliwe, konflikty występują często i działają destrukcyjnie. Mogą w takiej rodzinie występować tzw. konflikty </a:t>
            </a:r>
            <a:r>
              <a:rPr lang="pl-PL" sz="39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autystyczne</a:t>
            </a:r>
            <a:r>
              <a:rPr lang="pl-PL" sz="3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(tzn. bez wyraźnych przyczyn) lub </a:t>
            </a:r>
            <a:r>
              <a:rPr lang="pl-PL" sz="39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dotyczące istotnych sfer życia</a:t>
            </a:r>
            <a:r>
              <a:rPr lang="pl-PL" sz="3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2024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95313" y="816503"/>
            <a:ext cx="1119871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 wieku szkolnym konflikty dotyczą przede wszystkim</a:t>
            </a:r>
            <a:r>
              <a:rPr lang="pl-PL" sz="3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endParaRPr lang="pl-PL" sz="3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swobodnego spędzania czasu,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zdobycia wartościowych w oczach dziecka przedmiotów,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zdobycia i doboru kolegów,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konieczności dokonywania samodzielnych wyborów. </a:t>
            </a:r>
          </a:p>
        </p:txBody>
      </p:sp>
    </p:spTree>
    <p:extLst>
      <p:ext uri="{BB962C8B-B14F-4D97-AF65-F5344CB8AC3E}">
        <p14:creationId xmlns:p14="http://schemas.microsoft.com/office/powerpoint/2010/main" val="196925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41063" y="1092848"/>
            <a:ext cx="1133855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Konflikty rodzinne mogą zakłócać prawidłowy rozwój osobowości. Objawy zaburzeń mogą zachodzić w różnych sferach i o różnych natężeniach. </a:t>
            </a:r>
          </a:p>
          <a:p>
            <a:pPr indent="228600" algn="just">
              <a:spcAft>
                <a:spcPts val="0"/>
              </a:spcAft>
            </a:pPr>
            <a:endParaRPr lang="pl-PL" sz="3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pl-PL" sz="3000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Najczęstsze objawy to:</a:t>
            </a:r>
          </a:p>
          <a:p>
            <a:pPr indent="228600" algn="just">
              <a:spcAft>
                <a:spcPts val="0"/>
              </a:spcAft>
            </a:pPr>
            <a:endParaRPr lang="pl-PL" sz="30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nadpobudliwość w reakcjach na bodźce,</a:t>
            </a:r>
          </a:p>
          <a:p>
            <a:pPr marL="228600" algn="just"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obojętność uczuciowa, która może być połączona z postawą lękową lub agresywną.</a:t>
            </a:r>
          </a:p>
        </p:txBody>
      </p:sp>
    </p:spTree>
    <p:extLst>
      <p:ext uri="{BB962C8B-B14F-4D97-AF65-F5344CB8AC3E}">
        <p14:creationId xmlns:p14="http://schemas.microsoft.com/office/powerpoint/2010/main" val="395311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38287" y="795682"/>
            <a:ext cx="11553713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l-PL" sz="3000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Może dojść również do zaburzeń w sferze poznawczej i społecznej np</a:t>
            </a:r>
            <a:r>
              <a:rPr lang="pl-PL" sz="3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.: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braku zaufania,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trudności we współżyciu z otoczeniem,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braku zdolności kochania,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zaburzenia strony moralnej,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pogardy i lekceważenia norm społecznych,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chuligaństwa, wandalizmu, znęcania się nad słabszymi.</a:t>
            </a:r>
          </a:p>
        </p:txBody>
      </p:sp>
    </p:spTree>
    <p:extLst>
      <p:ext uri="{BB962C8B-B14F-4D97-AF65-F5344CB8AC3E}">
        <p14:creationId xmlns:p14="http://schemas.microsoft.com/office/powerpoint/2010/main" val="403116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50607" y="756006"/>
            <a:ext cx="1184417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Brak rozwiązywania konfliktów</a:t>
            </a:r>
            <a:r>
              <a:rPr lang="pl-PL" sz="3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 rodzinie może wpływać na podważenie zaufania do matki czy ojca. Może to odgrywać ogromną rolę w przyszłym nastawieniu do świata i do ludzi, a także może prowadzić do osłabienia więzi rodzinnych. 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Długotrwałe nie rozwiązywane sytuacje konfliktowe mogą wywołać stan „</a:t>
            </a:r>
            <a:r>
              <a:rPr lang="pl-PL" sz="3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wyuczonej bezradności”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utratę zaufania do innych i do siebie. </a:t>
            </a:r>
          </a:p>
        </p:txBody>
      </p:sp>
    </p:spTree>
    <p:extLst>
      <p:ext uri="{BB962C8B-B14F-4D97-AF65-F5344CB8AC3E}">
        <p14:creationId xmlns:p14="http://schemas.microsoft.com/office/powerpoint/2010/main" val="50816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94852" y="483016"/>
            <a:ext cx="1119871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Charakterystycznym typem konfliktów w stosunku rodzice – dziecko jest </a:t>
            </a:r>
            <a:r>
              <a:rPr lang="pl-PL" sz="3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konflikt pokoleń</a:t>
            </a:r>
            <a:r>
              <a:rPr lang="pl-PL" sz="3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U jego podstaw leży nieakceptowanie przez dorosłych dorosłości u młodzieży. Jest on wynikiem obustronnego braku konsekwencji. Młodzież czuje się często niezrozumiana                          i osamotniona. </a:t>
            </a:r>
          </a:p>
        </p:txBody>
      </p:sp>
      <p:pic>
        <p:nvPicPr>
          <p:cNvPr id="1030" name="Picture 6" descr="Znalezione obrazy dla zapytania samotno&amp;sacute;&amp;cacute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217" y="3408662"/>
            <a:ext cx="4503980" cy="337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4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25910" y="171043"/>
            <a:ext cx="11639774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Konflikty w rodzinie bardzo często prowadzą do przemocy. </a:t>
            </a:r>
            <a:r>
              <a:rPr lang="pl-PL" sz="3000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Przemoc</a:t>
            </a:r>
            <a:r>
              <a:rPr lang="pl-PL" sz="3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w rodzinie to zamierzone, wykorzystujące przewagę sił działanie przeciw członkowi rodziny, naruszające prawa i dobra osobiste, powodujące cierpienie i szkody.</a:t>
            </a:r>
          </a:p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2050" name="Picture 2" descr="Znalezione obrazy dla zapytania przemoc w rodzin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793" y="2546481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2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79700" y="376517"/>
            <a:ext cx="114784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pl-PL" sz="30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Możemy wyróżnić m.in. przemoc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228600" algn="just">
              <a:spcAft>
                <a:spcPts val="0"/>
              </a:spcAft>
            </a:pPr>
            <a:endParaRPr lang="pl-PL" sz="3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685800" algn="l"/>
              </a:tabLst>
            </a:pPr>
            <a:r>
              <a:rPr lang="pl-PL" sz="3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fizyczną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(występuje ona wtedy, gdy jedna osoba krzywdzi lub rani inną, używając siły fizycznej),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685800" algn="l"/>
              </a:tabLst>
            </a:pPr>
            <a:r>
              <a:rPr lang="pl-PL" sz="3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psychiczną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(to psychiczne znęcanie się, takie jak upokarzanie, werbalne dyskryminowanie, grożenie pozbawieniem miłości, szantaż emocjonalny itp.),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685800" algn="l"/>
              </a:tabLst>
            </a:pPr>
            <a:r>
              <a:rPr lang="pl-PL" sz="3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werbalną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(to pogardliwe, poniżające i ubliżające słowa, również głośne wymyślanie i lżenie).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685800" algn="l"/>
              </a:tabLst>
            </a:pPr>
            <a:r>
              <a:rPr lang="pl-PL" sz="3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seksualną</a:t>
            </a:r>
            <a:r>
              <a:rPr lang="pl-PL" sz="3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(to molestowanie seksualne i gwałt dokonywany na dzieciach; należy do nich zaliczyć także sytuacje, w których dzieci są świadkami </a:t>
            </a:r>
            <a:r>
              <a:rPr lang="pl-PL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zachowań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seksualnych dorosłych).</a:t>
            </a:r>
          </a:p>
        </p:txBody>
      </p:sp>
    </p:spTree>
    <p:extLst>
      <p:ext uri="{BB962C8B-B14F-4D97-AF65-F5344CB8AC3E}">
        <p14:creationId xmlns:p14="http://schemas.microsoft.com/office/powerpoint/2010/main" val="51925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50607" y="474345"/>
            <a:ext cx="118656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Doświadczenia związane z przemocą w rodzinie nie tylko psują w sposób trwały stosunki pomiędzy rodzicami a dziećmi, ale też całkowicie je niszczą. Dzieci naśladują to, co zdołają zaobserwować. Rodzice mogą być przykładem wspierającym agresję. Dzieci, które są niepewne troski                          i miłości rodziców lub które stały się dla nich powodem kłótni, coraz gorzej sobie radzą wraz z upływem lat. </a:t>
            </a:r>
          </a:p>
        </p:txBody>
      </p:sp>
      <p:pic>
        <p:nvPicPr>
          <p:cNvPr id="3074" name="Picture 2" descr="Znalezione obrazy dla zapytania agresja w rodzin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032" y="3336667"/>
            <a:ext cx="4307780" cy="311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1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84096" y="0"/>
            <a:ext cx="1155371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Dramatyczny wpływ maja także wzorce </a:t>
            </a:r>
            <a:r>
              <a:rPr lang="pl-PL" sz="3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zachowań</a:t>
            </a:r>
            <a:r>
              <a:rPr lang="pl-PL" sz="3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nieobliczalne stosunki między rodzicami oraz niezaspokojenie podstawowych potrzeb dziecka. Pewnego dnia przemoc nieuchronnie zaowocuje brutalnością, a brak ochrony i bezpieczeństwa – niechęcią i nienawiścią. Wtedy dzieci mogą występować przeciwko rodzicom. Rodzice także bywają tyranizowani. Możemy  mówić więc o przemocy zarówno ze strony rodziców jak                           i dzieci. </a:t>
            </a:r>
            <a:endParaRPr lang="pl-PL" sz="3000" dirty="0"/>
          </a:p>
        </p:txBody>
      </p:sp>
      <p:pic>
        <p:nvPicPr>
          <p:cNvPr id="4098" name="Picture 2" descr="Znalezione obrazy dla zapytania przemoc wobec starszych osó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431" y="3162748"/>
            <a:ext cx="6715042" cy="361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3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olejny demotywator z dzieckiem w roli g&amp;lstrok;ówne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92" y="210626"/>
            <a:ext cx="4191617" cy="651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Tutaj mo&amp;zdot;na znale&amp;zacute;c przyk&amp;lstrok;ad przykuwaj&amp;aogon;cego uwag&amp;eogon;, &amp;lstrok;adnego zdj&amp;eogon;cia u&amp;zdot;ytego w demotywatorz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833" y="194960"/>
            <a:ext cx="5715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84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D9F286-78DD-42FC-AC43-1D265A4D28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 z obrazem oceanu (panoramiczna)</Template>
  <TotalTime>0</TotalTime>
  <Words>666</Words>
  <Application>Microsoft Office PowerPoint</Application>
  <PresentationFormat>Panoramiczny</PresentationFormat>
  <Paragraphs>38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Georgia</vt:lpstr>
      <vt:lpstr>Times New Roman</vt:lpstr>
      <vt:lpstr>Wingdings</vt:lpstr>
      <vt:lpstr>Ocean 16x9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2016-09-25T11:38:45Z</dcterms:created>
  <dcterms:modified xsi:type="dcterms:W3CDTF">2017-02-13T17:29:10Z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